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74" r:id="rId2"/>
    <p:sldId id="256" r:id="rId3"/>
    <p:sldId id="257" r:id="rId4"/>
    <p:sldId id="258" r:id="rId5"/>
    <p:sldId id="262" r:id="rId6"/>
    <p:sldId id="259" r:id="rId7"/>
    <p:sldId id="273" r:id="rId8"/>
    <p:sldId id="263" r:id="rId9"/>
    <p:sldId id="266" r:id="rId10"/>
    <p:sldId id="264" r:id="rId11"/>
    <p:sldId id="265" r:id="rId12"/>
    <p:sldId id="271" r:id="rId13"/>
    <p:sldId id="270" r:id="rId14"/>
    <p:sldId id="269" r:id="rId15"/>
    <p:sldId id="268" r:id="rId1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780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A06EC-EC9D-4490-AEAB-BA6D4A9443FB}" type="datetimeFigureOut">
              <a:rPr lang="it-IT" smtClean="0"/>
              <a:t>21/07/2017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643E-9F94-435F-960E-A429958C91F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A06EC-EC9D-4490-AEAB-BA6D4A9443FB}" type="datetimeFigureOut">
              <a:rPr lang="it-IT" smtClean="0"/>
              <a:t>21/07/2017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643E-9F94-435F-960E-A429958C91F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A06EC-EC9D-4490-AEAB-BA6D4A9443FB}" type="datetimeFigureOut">
              <a:rPr lang="it-IT" smtClean="0"/>
              <a:t>21/07/2017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643E-9F94-435F-960E-A429958C91F8}" type="slidenum">
              <a:rPr lang="it-IT" smtClean="0"/>
              <a:t>‹N›</a:t>
            </a:fld>
            <a:endParaRPr lang="it-IT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A06EC-EC9D-4490-AEAB-BA6D4A9443FB}" type="datetimeFigureOut">
              <a:rPr lang="it-IT" smtClean="0"/>
              <a:t>21/07/2017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643E-9F94-435F-960E-A429958C91F8}" type="slidenum">
              <a:rPr lang="it-IT" smtClean="0"/>
              <a:t>‹N›</a:t>
            </a:fld>
            <a:endParaRPr lang="it-IT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A06EC-EC9D-4490-AEAB-BA6D4A9443FB}" type="datetimeFigureOut">
              <a:rPr lang="it-IT" smtClean="0"/>
              <a:t>21/07/2017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643E-9F94-435F-960E-A429958C91F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A06EC-EC9D-4490-AEAB-BA6D4A9443FB}" type="datetimeFigureOut">
              <a:rPr lang="it-IT" smtClean="0"/>
              <a:t>21/07/2017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643E-9F94-435F-960E-A429958C91F8}" type="slidenum">
              <a:rPr lang="it-IT" smtClean="0"/>
              <a:t>‹N›</a:t>
            </a:fld>
            <a:endParaRPr lang="it-I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A06EC-EC9D-4490-AEAB-BA6D4A9443FB}" type="datetimeFigureOut">
              <a:rPr lang="it-IT" smtClean="0"/>
              <a:t>21/07/2017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643E-9F94-435F-960E-A429958C91F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A06EC-EC9D-4490-AEAB-BA6D4A9443FB}" type="datetimeFigureOut">
              <a:rPr lang="it-IT" smtClean="0"/>
              <a:t>21/07/2017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643E-9F94-435F-960E-A429958C91F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A06EC-EC9D-4490-AEAB-BA6D4A9443FB}" type="datetimeFigureOut">
              <a:rPr lang="it-IT" smtClean="0"/>
              <a:t>21/07/2017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643E-9F94-435F-960E-A429958C91F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A06EC-EC9D-4490-AEAB-BA6D4A9443FB}" type="datetimeFigureOut">
              <a:rPr lang="it-IT" smtClean="0"/>
              <a:t>21/07/2017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643E-9F94-435F-960E-A429958C91F8}" type="slidenum">
              <a:rPr lang="it-IT" smtClean="0"/>
              <a:t>‹N›</a:t>
            </a:fld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A06EC-EC9D-4490-AEAB-BA6D4A9443FB}" type="datetimeFigureOut">
              <a:rPr lang="it-IT" smtClean="0"/>
              <a:t>21/07/2017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643E-9F94-435F-960E-A429958C91F8}" type="slidenum">
              <a:rPr lang="it-IT" smtClean="0"/>
              <a:t>‹N›</a:t>
            </a:fld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A9A06EC-EC9D-4490-AEAB-BA6D4A9443FB}" type="datetimeFigureOut">
              <a:rPr lang="it-IT" smtClean="0"/>
              <a:t>21/07/2017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14B643E-9F94-435F-960E-A429958C91F8}" type="slidenum">
              <a:rPr lang="it-IT" smtClean="0"/>
              <a:t>‹N›</a:t>
            </a:fld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8731672D-DB90-4FFB-A16A-F832F2D3D9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067" y="1700990"/>
            <a:ext cx="7408333" cy="4425173"/>
          </a:xfrm>
        </p:spPr>
        <p:txBody>
          <a:bodyPr/>
          <a:lstStyle/>
          <a:p>
            <a:pPr marL="0" indent="0" algn="ctr">
              <a:buNone/>
            </a:pPr>
            <a:r>
              <a:rPr lang="it-IT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«OBIETTIVO SCUOLA SUPERIORE»</a:t>
            </a:r>
          </a:p>
          <a:p>
            <a:pPr marL="0" indent="0" algn="ctr">
              <a:buNone/>
            </a:pPr>
            <a:r>
              <a:rPr lang="it-IT" dirty="0" err="1"/>
              <a:t>A.s.</a:t>
            </a:r>
            <a:r>
              <a:rPr lang="it-IT" dirty="0"/>
              <a:t> 2016/17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F191A07-B2D0-4F75-9632-933B5A63F3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126" y="3140968"/>
            <a:ext cx="1920000" cy="14400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9FD253B-5FE1-4C21-9904-7F7A4A100A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800" y="4832134"/>
            <a:ext cx="1920000" cy="14400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049ABF44-BB33-454A-A202-63C5318A90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7832" y="3339667"/>
            <a:ext cx="1920000" cy="144000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4BC87638-EA1D-4885-B126-E391ECC958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41" y="4941168"/>
            <a:ext cx="1920000" cy="1440000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B5C981F6-7F5F-430D-813E-F061E843457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41" y="3140968"/>
            <a:ext cx="1920000" cy="144000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9700F38A-4A03-44F4-8854-F5506AE13F6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24448" y="3898816"/>
            <a:ext cx="2558298" cy="1440000"/>
          </a:xfrm>
          <a:prstGeom prst="rect">
            <a:avLst/>
          </a:prstGeom>
        </p:spPr>
      </p:pic>
      <p:pic>
        <p:nvPicPr>
          <p:cNvPr id="17" name="Immagine 16" descr="Immagine che contiene interni, cucina, pavimento, parete&#10;&#10;Descrizione generata con affidabilità elevata">
            <a:extLst>
              <a:ext uri="{FF2B5EF4-FFF2-40B4-BE49-F238E27FC236}">
                <a16:creationId xmlns:a16="http://schemas.microsoft.com/office/drawing/2014/main" id="{25E18EA3-F6C1-43B9-85A7-8749F5CD7FF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650190" y="4999093"/>
            <a:ext cx="2354044" cy="1324150"/>
          </a:xfrm>
          <a:prstGeom prst="rect">
            <a:avLst/>
          </a:prstGeom>
        </p:spPr>
      </p:pic>
      <p:sp>
        <p:nvSpPr>
          <p:cNvPr id="16" name="Titolo 15">
            <a:extLst>
              <a:ext uri="{FF2B5EF4-FFF2-40B4-BE49-F238E27FC236}">
                <a16:creationId xmlns:a16="http://schemas.microsoft.com/office/drawing/2014/main" id="{20A71D26-1AF4-47BA-89DB-55713B8B2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541" y="440868"/>
            <a:ext cx="7716259" cy="1252728"/>
          </a:xfrm>
        </p:spPr>
        <p:txBody>
          <a:bodyPr/>
          <a:lstStyle/>
          <a:p>
            <a:r>
              <a:rPr lang="it-IT" b="1" dirty="0"/>
              <a:t>                                Progetto:   </a:t>
            </a:r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E8E4796C-9581-4285-918D-0BFDF57112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341" y="10254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pic>
        <p:nvPicPr>
          <p:cNvPr id="1033" name="Picture 9">
            <a:extLst>
              <a:ext uri="{FF2B5EF4-FFF2-40B4-BE49-F238E27FC236}">
                <a16:creationId xmlns:a16="http://schemas.microsoft.com/office/drawing/2014/main" id="{D7D669FC-D764-4FF1-B880-E0DF41CACF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41" y="559740"/>
            <a:ext cx="3914775" cy="78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2892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179512" y="2171002"/>
            <a:ext cx="4392488" cy="42366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/>
              <a:t>Classi terze: </a:t>
            </a:r>
            <a:r>
              <a:rPr lang="it-IT" dirty="0"/>
              <a:t>lezioni del mattino tenute presso la nostra scuola da docenti delle scuole superiori «</a:t>
            </a:r>
            <a:r>
              <a:rPr lang="it-IT" dirty="0" err="1"/>
              <a:t>Baggi</a:t>
            </a:r>
            <a:r>
              <a:rPr lang="it-IT" dirty="0"/>
              <a:t>», «Volta-Don Magnani», «</a:t>
            </a:r>
            <a:r>
              <a:rPr lang="it-IT" dirty="0" err="1"/>
              <a:t>Formiggini</a:t>
            </a:r>
            <a:r>
              <a:rPr lang="it-IT" dirty="0"/>
              <a:t>»:</a:t>
            </a:r>
            <a:endParaRPr lang="it-IT" sz="1800" dirty="0"/>
          </a:p>
          <a:p>
            <a:pPr lvl="0">
              <a:lnSpc>
                <a:spcPct val="150000"/>
              </a:lnSpc>
            </a:pPr>
            <a:r>
              <a:rPr lang="it-IT" b="1" dirty="0">
                <a:solidFill>
                  <a:schemeClr val="bg2">
                    <a:lumMod val="50000"/>
                  </a:schemeClr>
                </a:solidFill>
              </a:rPr>
              <a:t>Economia aziendale</a:t>
            </a:r>
          </a:p>
          <a:p>
            <a:pPr lvl="0">
              <a:lnSpc>
                <a:spcPct val="150000"/>
              </a:lnSpc>
            </a:pPr>
            <a:r>
              <a:rPr lang="it-IT" b="1" dirty="0">
                <a:solidFill>
                  <a:schemeClr val="bg2">
                    <a:lumMod val="50000"/>
                  </a:schemeClr>
                </a:solidFill>
              </a:rPr>
              <a:t>Tedesco</a:t>
            </a:r>
          </a:p>
          <a:p>
            <a:pPr lvl="0">
              <a:lnSpc>
                <a:spcPct val="150000"/>
              </a:lnSpc>
            </a:pPr>
            <a:r>
              <a:rPr lang="it-IT" b="1" dirty="0">
                <a:solidFill>
                  <a:schemeClr val="bg2">
                    <a:lumMod val="50000"/>
                  </a:schemeClr>
                </a:solidFill>
              </a:rPr>
              <a:t>Disegno e progettazione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Mi oriento… e scelgo</a:t>
            </a:r>
            <a:br>
              <a:rPr lang="it-IT" dirty="0"/>
            </a:br>
            <a:endParaRPr lang="it-IT" dirty="0"/>
          </a:p>
        </p:txBody>
      </p:sp>
      <p:pic>
        <p:nvPicPr>
          <p:cNvPr id="7170" name="Picture 2" descr="E:\Fondazione\Foto orientamento\IMG-20161201-WA00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1987" y="2996952"/>
            <a:ext cx="4512501" cy="33843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1658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872067" y="2348880"/>
            <a:ext cx="7408333" cy="377728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it-IT" b="1" dirty="0"/>
              <a:t>Laboratori pomeridiani per le classi terze: </a:t>
            </a:r>
            <a:r>
              <a:rPr lang="it-IT" dirty="0"/>
              <a:t>tenuti al pomeriggio da docenti delle scuole superiori «</a:t>
            </a:r>
            <a:r>
              <a:rPr lang="it-IT" dirty="0" err="1"/>
              <a:t>Baggi</a:t>
            </a:r>
            <a:r>
              <a:rPr lang="it-IT" dirty="0"/>
              <a:t>», «Volta-Don Magnani», «</a:t>
            </a:r>
            <a:r>
              <a:rPr lang="it-IT" dirty="0" err="1"/>
              <a:t>Formiggini</a:t>
            </a:r>
            <a:r>
              <a:rPr lang="it-IT" dirty="0"/>
              <a:t>»: in copresenza con nostri docenti:</a:t>
            </a:r>
            <a:endParaRPr lang="it-IT" b="1" dirty="0"/>
          </a:p>
          <a:p>
            <a:pPr marL="0" indent="0">
              <a:buNone/>
            </a:pPr>
            <a:endParaRPr lang="it-IT" dirty="0"/>
          </a:p>
          <a:p>
            <a:pPr lvl="0">
              <a:lnSpc>
                <a:spcPct val="150000"/>
              </a:lnSpc>
            </a:pPr>
            <a:r>
              <a:rPr lang="it-IT" b="1" dirty="0">
                <a:solidFill>
                  <a:schemeClr val="bg2">
                    <a:lumMod val="50000"/>
                  </a:schemeClr>
                </a:solidFill>
              </a:rPr>
              <a:t>Tedesco</a:t>
            </a:r>
          </a:p>
          <a:p>
            <a:pPr lvl="0">
              <a:lnSpc>
                <a:spcPct val="150000"/>
              </a:lnSpc>
            </a:pPr>
            <a:r>
              <a:rPr lang="it-IT" b="1" dirty="0">
                <a:solidFill>
                  <a:schemeClr val="bg2">
                    <a:lumMod val="50000"/>
                  </a:schemeClr>
                </a:solidFill>
              </a:rPr>
              <a:t>Spagnolo</a:t>
            </a:r>
          </a:p>
          <a:p>
            <a:pPr lvl="0">
              <a:lnSpc>
                <a:spcPct val="150000"/>
              </a:lnSpc>
            </a:pPr>
            <a:r>
              <a:rPr lang="it-IT" b="1" dirty="0">
                <a:solidFill>
                  <a:schemeClr val="bg2">
                    <a:lumMod val="50000"/>
                  </a:schemeClr>
                </a:solidFill>
              </a:rPr>
              <a:t>Inglese</a:t>
            </a:r>
          </a:p>
          <a:p>
            <a:pPr lvl="0">
              <a:lnSpc>
                <a:spcPct val="150000"/>
              </a:lnSpc>
            </a:pPr>
            <a:r>
              <a:rPr lang="it-IT" b="1" dirty="0">
                <a:solidFill>
                  <a:schemeClr val="bg2">
                    <a:lumMod val="50000"/>
                  </a:schemeClr>
                </a:solidFill>
              </a:rPr>
              <a:t>Latino</a:t>
            </a:r>
          </a:p>
          <a:p>
            <a:pPr marL="0" indent="0">
              <a:buNone/>
            </a:pPr>
            <a:r>
              <a:rPr lang="it-IT" dirty="0"/>
              <a:t> </a:t>
            </a:r>
          </a:p>
        </p:txBody>
      </p:sp>
      <p:sp>
        <p:nvSpPr>
          <p:cNvPr id="4" name="Titolo 2"/>
          <p:cNvSpPr txBox="1">
            <a:spLocks/>
          </p:cNvSpPr>
          <p:nvPr/>
        </p:nvSpPr>
        <p:spPr>
          <a:xfrm>
            <a:off x="609600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/>
              <a:t>Mi oriento… e scelgo</a:t>
            </a:r>
            <a:br>
              <a:rPr lang="it-IT"/>
            </a:b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356992"/>
            <a:ext cx="4104456" cy="3078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69346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251520" y="2354568"/>
            <a:ext cx="7408333" cy="34506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/>
              <a:t>Laboratori pomeridiani per le classi terze:</a:t>
            </a:r>
            <a:endParaRPr lang="it-IT" dirty="0"/>
          </a:p>
          <a:p>
            <a:pPr lvl="0" algn="ctr"/>
            <a:r>
              <a:rPr lang="it-IT" b="1" dirty="0">
                <a:solidFill>
                  <a:schemeClr val="bg2">
                    <a:lumMod val="50000"/>
                  </a:schemeClr>
                </a:solidFill>
              </a:rPr>
              <a:t>Autocad</a:t>
            </a:r>
          </a:p>
        </p:txBody>
      </p:sp>
      <p:sp>
        <p:nvSpPr>
          <p:cNvPr id="4" name="Titolo 2"/>
          <p:cNvSpPr txBox="1">
            <a:spLocks/>
          </p:cNvSpPr>
          <p:nvPr/>
        </p:nvSpPr>
        <p:spPr>
          <a:xfrm>
            <a:off x="609600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/>
              <a:t>Mi oriento… e scelgo</a:t>
            </a:r>
            <a:br>
              <a:rPr lang="it-IT"/>
            </a:br>
            <a:endParaRPr lang="it-IT" dirty="0"/>
          </a:p>
        </p:txBody>
      </p:sp>
      <p:pic>
        <p:nvPicPr>
          <p:cNvPr id="6146" name="Picture 2" descr="E:\Fondazione\Foto orientamento\Imagini Baggi\WP_20161221_14_29_46_Pro_L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933056"/>
            <a:ext cx="4060282" cy="22854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6147" name="Picture 3" descr="E:\Fondazione\Foto orientamento\Imagini Baggi\WP_20161221_14_54_41_Pro_L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09025">
            <a:off x="4471107" y="3811514"/>
            <a:ext cx="4316140" cy="24294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819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251520" y="2423732"/>
            <a:ext cx="7408333" cy="34506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/>
              <a:t>Laboratori pomeridiani per le classi terze:</a:t>
            </a:r>
          </a:p>
          <a:p>
            <a:endParaRPr lang="it-IT" dirty="0"/>
          </a:p>
          <a:p>
            <a:pPr lvl="0" algn="ctr"/>
            <a:r>
              <a:rPr lang="it-IT" b="1" dirty="0">
                <a:solidFill>
                  <a:schemeClr val="bg2">
                    <a:lumMod val="50000"/>
                  </a:schemeClr>
                </a:solidFill>
              </a:rPr>
              <a:t>Fisica</a:t>
            </a:r>
          </a:p>
          <a:p>
            <a:pPr lvl="0"/>
            <a:endParaRPr lang="it-IT" dirty="0"/>
          </a:p>
        </p:txBody>
      </p:sp>
      <p:sp>
        <p:nvSpPr>
          <p:cNvPr id="4" name="Titolo 2"/>
          <p:cNvSpPr txBox="1">
            <a:spLocks/>
          </p:cNvSpPr>
          <p:nvPr/>
        </p:nvSpPr>
        <p:spPr>
          <a:xfrm>
            <a:off x="609600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/>
              <a:t>Mi oriento… e scelgo</a:t>
            </a:r>
            <a:br>
              <a:rPr lang="it-IT"/>
            </a:br>
            <a:endParaRPr lang="it-IT" dirty="0"/>
          </a:p>
        </p:txBody>
      </p:sp>
      <p:pic>
        <p:nvPicPr>
          <p:cNvPr id="5122" name="Picture 2" descr="E:\Fondazione\fisica\IMG_20170310_1439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6044" y="3573016"/>
            <a:ext cx="4187957" cy="314096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E:\Fondazione\fisica\IMG_20170310_1459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5" y="3645024"/>
            <a:ext cx="4091947" cy="306896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69082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179512" y="2204864"/>
            <a:ext cx="7408333" cy="34506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/>
              <a:t>Laboratori pomeridiani per le classi terze:</a:t>
            </a:r>
          </a:p>
          <a:p>
            <a:r>
              <a:rPr lang="it-IT" b="1" dirty="0">
                <a:solidFill>
                  <a:schemeClr val="bg2">
                    <a:lumMod val="50000"/>
                  </a:schemeClr>
                </a:solidFill>
              </a:rPr>
              <a:t>Diritto e cittadinanza</a:t>
            </a:r>
          </a:p>
          <a:p>
            <a:pPr lvl="0"/>
            <a:r>
              <a:rPr lang="it-IT" b="1" dirty="0">
                <a:solidFill>
                  <a:schemeClr val="bg2">
                    <a:lumMod val="50000"/>
                  </a:schemeClr>
                </a:solidFill>
              </a:rPr>
              <a:t>Economia aziendale</a:t>
            </a:r>
          </a:p>
          <a:p>
            <a:endParaRPr lang="it-IT" dirty="0"/>
          </a:p>
        </p:txBody>
      </p:sp>
      <p:sp>
        <p:nvSpPr>
          <p:cNvPr id="4" name="Titolo 2"/>
          <p:cNvSpPr txBox="1">
            <a:spLocks/>
          </p:cNvSpPr>
          <p:nvPr/>
        </p:nvSpPr>
        <p:spPr>
          <a:xfrm>
            <a:off x="609600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/>
              <a:t>Mi oriento… e scelgo</a:t>
            </a:r>
            <a:br>
              <a:rPr lang="it-IT"/>
            </a:br>
            <a:endParaRPr lang="it-IT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852936"/>
            <a:ext cx="4352912" cy="24482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4099" name="Picture 3" descr="E:\Fondazione\Foto orientamento\IMG_20161213_1607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5" y="4007478"/>
            <a:ext cx="3449943" cy="25874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4090744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251520" y="2282560"/>
            <a:ext cx="7408333" cy="34506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/>
              <a:t>Laboratori pomeridiani di cucina per le classi terze:</a:t>
            </a:r>
            <a:endParaRPr lang="it-IT" dirty="0"/>
          </a:p>
          <a:p>
            <a:pPr lvl="0"/>
            <a:r>
              <a:rPr lang="it-IT" b="1" dirty="0">
                <a:solidFill>
                  <a:schemeClr val="bg2">
                    <a:lumMod val="50000"/>
                  </a:schemeClr>
                </a:solidFill>
              </a:rPr>
              <a:t>Cake design </a:t>
            </a:r>
            <a:r>
              <a:rPr lang="it-IT" dirty="0"/>
              <a:t>tenuto da esperti</a:t>
            </a:r>
          </a:p>
          <a:p>
            <a:pPr marL="0" lvl="0" indent="0">
              <a:buNone/>
            </a:pPr>
            <a:r>
              <a:rPr lang="it-IT" dirty="0"/>
              <a:t>della cooperativa “Lo Spino”</a:t>
            </a:r>
          </a:p>
          <a:p>
            <a:pPr marL="0" indent="0">
              <a:buNone/>
            </a:pPr>
            <a:r>
              <a:rPr lang="it-IT" dirty="0"/>
              <a:t> </a:t>
            </a:r>
          </a:p>
        </p:txBody>
      </p:sp>
      <p:sp>
        <p:nvSpPr>
          <p:cNvPr id="4" name="Titolo 2"/>
          <p:cNvSpPr txBox="1">
            <a:spLocks/>
          </p:cNvSpPr>
          <p:nvPr/>
        </p:nvSpPr>
        <p:spPr>
          <a:xfrm>
            <a:off x="609600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/>
              <a:t>Mi oriento… e scelgo</a:t>
            </a:r>
            <a:br>
              <a:rPr lang="it-IT"/>
            </a:br>
            <a:endParaRPr lang="it-IT" dirty="0"/>
          </a:p>
        </p:txBody>
      </p:sp>
      <p:sp>
        <p:nvSpPr>
          <p:cNvPr id="3" name="AutoShape 2" descr="Visualizzazione di 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345" y="3703576"/>
            <a:ext cx="3841741" cy="28801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5" descr="Visualizzazione di 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703247"/>
            <a:ext cx="3098397" cy="41333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190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867833" y="1689020"/>
            <a:ext cx="7408333" cy="4476284"/>
          </a:xfrm>
        </p:spPr>
        <p:txBody>
          <a:bodyPr/>
          <a:lstStyle/>
          <a:p>
            <a:pPr marL="0" indent="0" algn="ctr">
              <a:buNone/>
            </a:pPr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OBIETTIVO SCUOLA SUPERIORE</a:t>
            </a:r>
          </a:p>
          <a:p>
            <a:pPr marL="0" indent="0">
              <a:buNone/>
            </a:pPr>
            <a:r>
              <a:rPr lang="it-IT" dirty="0"/>
              <a:t>Grazie al cofinanziamento </a:t>
            </a:r>
            <a:r>
              <a:rPr lang="it-IT" b="1" dirty="0"/>
              <a:t>della Fondazione Cassa di Risparmio di Modena</a:t>
            </a:r>
            <a:r>
              <a:rPr lang="it-IT" dirty="0"/>
              <a:t>, durante l’anno scolastico 2016/17 la nostra scuola, in rete con le «Cavedoni» dell’I.C.4 Ovest di Sassuolo, ha potuto realizzare un progetto di ampio respiro volto a contrastare dispersione ed abbandono, sia sviluppando nei ragazzi una maggiore </a:t>
            </a:r>
            <a:r>
              <a:rPr lang="it-IT" b="1" dirty="0"/>
              <a:t>consapevolezza  di tipo metacognitivo </a:t>
            </a:r>
            <a:r>
              <a:rPr lang="it-IT" dirty="0"/>
              <a:t>sia offrendo loro la possibilità di conoscere meglio e dall’interno il mondo delle </a:t>
            </a:r>
            <a:r>
              <a:rPr lang="it-IT" b="1" dirty="0"/>
              <a:t>scuole superiori del territorio</a:t>
            </a:r>
            <a:r>
              <a:rPr lang="it-IT" dirty="0"/>
              <a:t>.</a:t>
            </a:r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/>
              <a:t>Progetto Fondazione Cassa di Risparmio di Modena</a:t>
            </a:r>
          </a:p>
        </p:txBody>
      </p:sp>
      <p:pic>
        <p:nvPicPr>
          <p:cNvPr id="1026" name="Picture 2" descr="C:\Users\insegnanti\Desktop\Fondazione\Foto orientamento\IMG_20161213_144853.jpg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0972800" y="-8229600"/>
            <a:ext cx="31089600" cy="6995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sellaDiTesto 6"/>
          <p:cNvSpPr txBox="1"/>
          <p:nvPr/>
        </p:nvSpPr>
        <p:spPr>
          <a:xfrm>
            <a:off x="971600" y="350100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49991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867833" y="1700808"/>
            <a:ext cx="7408333" cy="439248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60000"/>
              </a:lnSpc>
              <a:buNone/>
            </a:pPr>
            <a:r>
              <a:rPr lang="it-IT" sz="2600" dirty="0"/>
              <a:t>Il progetto ha previsto </a:t>
            </a:r>
            <a:r>
              <a:rPr lang="it-IT" sz="2600" b="1" dirty="0"/>
              <a:t>quattro linee </a:t>
            </a:r>
            <a:r>
              <a:rPr lang="it-IT" sz="2600" dirty="0"/>
              <a:t>di intervento</a:t>
            </a:r>
            <a:r>
              <a:rPr lang="it-IT" dirty="0"/>
              <a:t>:</a:t>
            </a:r>
            <a:endParaRPr lang="it-IT" sz="1700" dirty="0"/>
          </a:p>
          <a:p>
            <a:pPr marL="0" indent="0">
              <a:lnSpc>
                <a:spcPct val="110000"/>
              </a:lnSpc>
              <a:buNone/>
            </a:pPr>
            <a:r>
              <a:rPr lang="it-IT" dirty="0"/>
              <a:t> 1. </a:t>
            </a:r>
            <a:r>
              <a:rPr lang="it-IT" b="1" dirty="0">
                <a:solidFill>
                  <a:schemeClr val="bg2">
                    <a:lumMod val="50000"/>
                  </a:schemeClr>
                </a:solidFill>
              </a:rPr>
              <a:t>Workshop: «Imparare ad imparare»</a:t>
            </a:r>
            <a:r>
              <a:rPr lang="it-IT" dirty="0">
                <a:solidFill>
                  <a:schemeClr val="tx1"/>
                </a:solidFill>
              </a:rPr>
              <a:t>: </a:t>
            </a:r>
            <a:r>
              <a:rPr lang="it-IT" dirty="0"/>
              <a:t>formazione rivolta ai docenti sui temi della </a:t>
            </a:r>
            <a:r>
              <a:rPr lang="it-IT" dirty="0" err="1"/>
              <a:t>metacognizione</a:t>
            </a:r>
            <a:r>
              <a:rPr lang="it-IT" dirty="0"/>
              <a:t>.</a:t>
            </a:r>
          </a:p>
          <a:p>
            <a:pPr marL="0" indent="0">
              <a:buNone/>
            </a:pPr>
            <a:r>
              <a:rPr lang="it-IT" dirty="0"/>
              <a:t>2. </a:t>
            </a:r>
            <a:r>
              <a:rPr lang="it-IT" b="1" dirty="0">
                <a:solidFill>
                  <a:schemeClr val="bg2">
                    <a:lumMod val="50000"/>
                  </a:schemeClr>
                </a:solidFill>
              </a:rPr>
              <a:t>Learning</a:t>
            </a:r>
            <a:r>
              <a:rPr lang="it-IT" dirty="0"/>
              <a:t>: attività di recupero rivolte ad alunni di tutte la classi.</a:t>
            </a:r>
          </a:p>
          <a:p>
            <a:pPr marL="0" indent="0">
              <a:buNone/>
            </a:pPr>
            <a:r>
              <a:rPr lang="it-IT" dirty="0"/>
              <a:t>3. </a:t>
            </a:r>
            <a:r>
              <a:rPr lang="it-IT" b="1" dirty="0" err="1">
                <a:solidFill>
                  <a:schemeClr val="bg2">
                    <a:lumMod val="50000"/>
                  </a:schemeClr>
                </a:solidFill>
              </a:rPr>
              <a:t>D.opo</a:t>
            </a:r>
            <a:r>
              <a:rPr lang="it-IT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it-IT" b="1" dirty="0" err="1">
                <a:solidFill>
                  <a:schemeClr val="bg2">
                    <a:lumMod val="50000"/>
                  </a:schemeClr>
                </a:solidFill>
              </a:rPr>
              <a:t>S.cuola</a:t>
            </a:r>
            <a:r>
              <a:rPr lang="it-IT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it-IT" b="1" dirty="0" err="1">
                <a:solidFill>
                  <a:schemeClr val="bg2">
                    <a:lumMod val="50000"/>
                  </a:schemeClr>
                </a:solidFill>
              </a:rPr>
              <a:t>A.ttivo</a:t>
            </a:r>
            <a:r>
              <a:rPr lang="it-IT" dirty="0"/>
              <a:t>: attività di doposcuola rivolte ad alunni con modalità specifiche di apprendimento di tutte le classi.</a:t>
            </a:r>
          </a:p>
          <a:p>
            <a:pPr marL="0" indent="0">
              <a:buNone/>
            </a:pPr>
            <a:r>
              <a:rPr lang="it-IT" dirty="0"/>
              <a:t>4. </a:t>
            </a:r>
            <a:r>
              <a:rPr lang="it-IT" b="1" dirty="0">
                <a:solidFill>
                  <a:schemeClr val="bg2">
                    <a:lumMod val="50000"/>
                  </a:schemeClr>
                </a:solidFill>
              </a:rPr>
              <a:t>Mi oriento… e scelgo</a:t>
            </a:r>
            <a:r>
              <a:rPr lang="it-IT" dirty="0"/>
              <a:t>: lezioni con docenti di scuola superiore rivolte agli alunni delle classi seconde e terze.</a:t>
            </a:r>
          </a:p>
          <a:p>
            <a:endParaRPr lang="it-IT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Azioni realizzate</a:t>
            </a:r>
          </a:p>
        </p:txBody>
      </p:sp>
    </p:spTree>
    <p:extLst>
      <p:ext uri="{BB962C8B-B14F-4D97-AF65-F5344CB8AC3E}">
        <p14:creationId xmlns:p14="http://schemas.microsoft.com/office/powerpoint/2010/main" val="4018396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7584" y="2204864"/>
            <a:ext cx="7408333" cy="3456384"/>
          </a:xfrm>
        </p:spPr>
        <p:txBody>
          <a:bodyPr>
            <a:normAutofit fontScale="92500"/>
          </a:bodyPr>
          <a:lstStyle/>
          <a:p>
            <a:pPr lvl="0">
              <a:lnSpc>
                <a:spcPct val="200000"/>
              </a:lnSpc>
            </a:pPr>
            <a:r>
              <a:rPr lang="it-IT" dirty="0"/>
              <a:t>Destinatari: docenti della scuola primaria e secondaria.</a:t>
            </a:r>
          </a:p>
          <a:p>
            <a:pPr lvl="0">
              <a:lnSpc>
                <a:spcPct val="200000"/>
              </a:lnSpc>
            </a:pPr>
            <a:r>
              <a:rPr lang="it-IT" dirty="0"/>
              <a:t>Operatori: formatori del C.A.M. di Rimini</a:t>
            </a:r>
          </a:p>
          <a:p>
            <a:pPr lvl="0">
              <a:lnSpc>
                <a:spcPct val="200000"/>
              </a:lnSpc>
            </a:pPr>
            <a:r>
              <a:rPr lang="it-IT" dirty="0"/>
              <a:t>Articolazione: due fine settimana a distanza di 15 giorni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Workshop: «Imparare ad imparare»</a:t>
            </a:r>
            <a:br>
              <a:rPr lang="it-IT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2878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872067" y="1916832"/>
            <a:ext cx="7408333" cy="4209331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it-IT" b="1" dirty="0"/>
              <a:t>CONTENUTI:</a:t>
            </a:r>
          </a:p>
          <a:p>
            <a:r>
              <a:rPr lang="it-IT" dirty="0" err="1"/>
              <a:t>Metacognizione</a:t>
            </a:r>
            <a:r>
              <a:rPr lang="it-IT" dirty="0"/>
              <a:t> e memoria</a:t>
            </a:r>
          </a:p>
          <a:p>
            <a:r>
              <a:rPr lang="it-IT" dirty="0"/>
              <a:t>Metodo di studio</a:t>
            </a:r>
          </a:p>
          <a:p>
            <a:r>
              <a:rPr lang="it-IT" dirty="0"/>
              <a:t>Pianificazione</a:t>
            </a:r>
          </a:p>
          <a:p>
            <a:r>
              <a:rPr lang="it-IT" dirty="0"/>
              <a:t>Decodifica delle consegne</a:t>
            </a:r>
          </a:p>
          <a:p>
            <a:r>
              <a:rPr lang="it-IT" dirty="0"/>
              <a:t>Motivazione</a:t>
            </a:r>
          </a:p>
          <a:p>
            <a:pPr marL="0" indent="0" algn="ctr">
              <a:buNone/>
            </a:pPr>
            <a:r>
              <a:rPr lang="it-IT" b="1" dirty="0"/>
              <a:t>ASPETTI METODOLOGICI:</a:t>
            </a:r>
          </a:p>
          <a:p>
            <a:r>
              <a:rPr lang="it-IT" dirty="0"/>
              <a:t>Apprendimento Mediato</a:t>
            </a:r>
          </a:p>
          <a:p>
            <a:r>
              <a:rPr lang="it-IT" dirty="0"/>
              <a:t>Funzioni Cognitive</a:t>
            </a:r>
          </a:p>
          <a:p>
            <a:r>
              <a:rPr lang="it-IT" dirty="0"/>
              <a:t>Modello di lezione</a:t>
            </a:r>
          </a:p>
          <a:p>
            <a:r>
              <a:rPr lang="it-IT" dirty="0"/>
              <a:t>Generalizzazione degli apprendimenti</a:t>
            </a:r>
          </a:p>
          <a:p>
            <a:r>
              <a:rPr lang="it-IT" dirty="0"/>
              <a:t>Analisi dell’errore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Workshop: «Imparare ad imparare»</a:t>
            </a:r>
            <a:br>
              <a:rPr lang="it-IT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05497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it-IT" dirty="0"/>
              <a:t>Destinatari: alunni in difficoltà di tutte le classi</a:t>
            </a:r>
          </a:p>
          <a:p>
            <a:pPr>
              <a:lnSpc>
                <a:spcPct val="150000"/>
              </a:lnSpc>
            </a:pPr>
            <a:r>
              <a:rPr lang="it-IT" dirty="0"/>
              <a:t>Articolazione: incontri pomeridiani di recupero e preparazione all’esame di licenza media tenuti dai docenti curricolari.</a:t>
            </a:r>
          </a:p>
          <a:p>
            <a:pPr>
              <a:lnSpc>
                <a:spcPct val="150000"/>
              </a:lnSpc>
            </a:pPr>
            <a:r>
              <a:rPr lang="it-IT" dirty="0"/>
              <a:t>Materie: italiano, matematica, inglese e francese 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Learning: attività di recupero</a:t>
            </a:r>
            <a:br>
              <a:rPr lang="it-IT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52094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251521" y="2204864"/>
            <a:ext cx="4176463" cy="4464496"/>
          </a:xfrm>
        </p:spPr>
        <p:txBody>
          <a:bodyPr>
            <a:normAutofit lnSpcReduction="10000"/>
          </a:bodyPr>
          <a:lstStyle/>
          <a:p>
            <a:r>
              <a:rPr lang="it-IT" b="1" dirty="0"/>
              <a:t>Destinatari</a:t>
            </a:r>
            <a:r>
              <a:rPr lang="it-IT" dirty="0"/>
              <a:t>: alunni con bisogni specifici di apprendimento di tutte le classi </a:t>
            </a:r>
          </a:p>
          <a:p>
            <a:r>
              <a:rPr lang="it-IT" b="1" dirty="0"/>
              <a:t>Operatori</a:t>
            </a:r>
            <a:r>
              <a:rPr lang="it-IT" dirty="0"/>
              <a:t>: personale qualificato della cooperativa Progetto Crescere, coordinati dalla Dott.ssa Mariachiara </a:t>
            </a:r>
            <a:r>
              <a:rPr lang="it-IT" dirty="0" err="1"/>
              <a:t>Canovi</a:t>
            </a:r>
            <a:endParaRPr lang="it-IT" dirty="0"/>
          </a:p>
          <a:p>
            <a:r>
              <a:rPr lang="it-IT" b="1" dirty="0"/>
              <a:t>Articolazione</a:t>
            </a:r>
            <a:r>
              <a:rPr lang="it-IT" dirty="0"/>
              <a:t>: incontri bisettimanali pomeridiani di 2 ore </a:t>
            </a:r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/>
              <a:t>D.opo</a:t>
            </a:r>
            <a:r>
              <a:rPr lang="it-IT" dirty="0"/>
              <a:t> </a:t>
            </a:r>
            <a:r>
              <a:rPr lang="it-IT" dirty="0" err="1"/>
              <a:t>S.cuola</a:t>
            </a:r>
            <a:r>
              <a:rPr lang="it-IT" dirty="0"/>
              <a:t> </a:t>
            </a:r>
            <a:r>
              <a:rPr lang="it-IT" dirty="0" err="1"/>
              <a:t>A.ttivo</a:t>
            </a:r>
            <a:br>
              <a:rPr lang="it-IT" dirty="0"/>
            </a:br>
            <a:endParaRPr lang="it-IT" dirty="0"/>
          </a:p>
        </p:txBody>
      </p:sp>
      <p:pic>
        <p:nvPicPr>
          <p:cNvPr id="8194" name="Picture 2" descr="E:\Fondazione\foto dsa\cineforum Stelle sulla terra e riflessione su emozioni (3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124744"/>
            <a:ext cx="3227851" cy="24208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E:\Fondazione\foto dsa\lettura tramite sintesi vocale con foglio per ripasso tasti del programma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005064"/>
            <a:ext cx="3275855" cy="24568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1864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251520" y="2060848"/>
            <a:ext cx="7408333" cy="34506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/>
              <a:t>Classi seconde</a:t>
            </a:r>
          </a:p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endParaRPr lang="it-IT" b="1" dirty="0"/>
          </a:p>
          <a:p>
            <a:pPr lvl="0"/>
            <a:r>
              <a:rPr lang="it-IT" dirty="0"/>
              <a:t>Visita all’ I. I. S. </a:t>
            </a:r>
          </a:p>
          <a:p>
            <a:pPr marL="0" lvl="0" indent="0">
              <a:buNone/>
            </a:pPr>
            <a:r>
              <a:rPr lang="it-IT" dirty="0"/>
              <a:t>«L. </a:t>
            </a:r>
            <a:r>
              <a:rPr lang="it-IT" dirty="0" err="1"/>
              <a:t>Spallanzani</a:t>
            </a:r>
            <a:r>
              <a:rPr lang="it-IT"/>
              <a:t>»</a:t>
            </a:r>
          </a:p>
          <a:p>
            <a:pPr marL="0" lvl="0" indent="0">
              <a:buNone/>
            </a:pPr>
            <a:r>
              <a:rPr lang="it-IT"/>
              <a:t>di </a:t>
            </a:r>
            <a:r>
              <a:rPr lang="it-IT" dirty="0"/>
              <a:t>Vignola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Mi oriento… e scelgo</a:t>
            </a:r>
            <a:br>
              <a:rPr lang="it-IT" dirty="0"/>
            </a:br>
            <a:endParaRPr lang="it-IT" dirty="0"/>
          </a:p>
        </p:txBody>
      </p:sp>
      <p:pic>
        <p:nvPicPr>
          <p:cNvPr id="1026" name="Picture 2" descr="C:\Users\frabcy\Downloads\IMG_1919-26-06-17-12-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9148" y="2060848"/>
            <a:ext cx="5340085" cy="40050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507931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251520" y="2354568"/>
            <a:ext cx="8640960" cy="34506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/>
              <a:t>Classi seconde all’ I. I. S. «A. Volta – Don Magnani»</a:t>
            </a:r>
          </a:p>
          <a:p>
            <a:pPr lvl="0"/>
            <a:r>
              <a:rPr lang="it-IT" dirty="0"/>
              <a:t>Laboratorio su design ceramico</a:t>
            </a:r>
          </a:p>
          <a:p>
            <a:pPr lvl="0"/>
            <a:r>
              <a:rPr lang="it-IT" dirty="0"/>
              <a:t>Laboratorio di chimica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Mi oriento… e scelgo</a:t>
            </a:r>
            <a:br>
              <a:rPr lang="it-IT" dirty="0"/>
            </a:br>
            <a:endParaRPr lang="it-IT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89188"/>
            <a:ext cx="4864756" cy="27361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71"/>
          <a:stretch/>
        </p:blipFill>
        <p:spPr bwMode="auto">
          <a:xfrm>
            <a:off x="5937958" y="3285521"/>
            <a:ext cx="2234441" cy="33118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22757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nd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nde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nde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196</TotalTime>
  <Words>555</Words>
  <Application>Microsoft Office PowerPoint</Application>
  <PresentationFormat>Presentazione su schermo (4:3)</PresentationFormat>
  <Paragraphs>77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8" baseType="lpstr">
      <vt:lpstr>Candara</vt:lpstr>
      <vt:lpstr>Symbol</vt:lpstr>
      <vt:lpstr>Onde</vt:lpstr>
      <vt:lpstr>                                Progetto:   </vt:lpstr>
      <vt:lpstr>Progetto Fondazione Cassa di Risparmio di Modena</vt:lpstr>
      <vt:lpstr>Azioni realizzate</vt:lpstr>
      <vt:lpstr>Workshop: «Imparare ad imparare» </vt:lpstr>
      <vt:lpstr>Workshop: «Imparare ad imparare» </vt:lpstr>
      <vt:lpstr>Learning: attività di recupero </vt:lpstr>
      <vt:lpstr>D.opo S.cuola A.ttivo </vt:lpstr>
      <vt:lpstr>Mi oriento… e scelgo </vt:lpstr>
      <vt:lpstr>Mi oriento… e scelgo </vt:lpstr>
      <vt:lpstr>Mi oriento… e scelgo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Progetto Fondazione Cassa di Risparmio di Modena</dc:title>
  <dc:creator>insegnanti</dc:creator>
  <cp:lastModifiedBy>Loredana Zanti</cp:lastModifiedBy>
  <cp:revision>25</cp:revision>
  <dcterms:created xsi:type="dcterms:W3CDTF">2017-06-26T10:07:28Z</dcterms:created>
  <dcterms:modified xsi:type="dcterms:W3CDTF">2017-07-21T09:29:11Z</dcterms:modified>
</cp:coreProperties>
</file>