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6" r:id="rId9"/>
    <p:sldId id="268" r:id="rId10"/>
    <p:sldId id="264" r:id="rId11"/>
    <p:sldId id="265" r:id="rId12"/>
    <p:sldId id="263" r:id="rId13"/>
    <p:sldId id="267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2F36-502E-41DE-8B3D-B0AD0DCB9C78}" type="datetimeFigureOut">
              <a:rPr lang="it-IT" smtClean="0"/>
              <a:t>17/04/2019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9CD6-1568-437A-B07A-C95EDDE4A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2F36-502E-41DE-8B3D-B0AD0DCB9C78}" type="datetimeFigureOut">
              <a:rPr lang="it-IT" smtClean="0"/>
              <a:t>17/04/2019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9CD6-1568-437A-B07A-C95EDDE4A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2F36-502E-41DE-8B3D-B0AD0DCB9C78}" type="datetimeFigureOut">
              <a:rPr lang="it-IT" smtClean="0"/>
              <a:t>17/04/2019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9CD6-1568-437A-B07A-C95EDDE4A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2F36-502E-41DE-8B3D-B0AD0DCB9C78}" type="datetimeFigureOut">
              <a:rPr lang="it-IT" smtClean="0"/>
              <a:t>17/04/2019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9CD6-1568-437A-B07A-C95EDDE4A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2F36-502E-41DE-8B3D-B0AD0DCB9C78}" type="datetimeFigureOut">
              <a:rPr lang="it-IT" smtClean="0"/>
              <a:t>17/04/2019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9CD6-1568-437A-B07A-C95EDDE4A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2F36-502E-41DE-8B3D-B0AD0DCB9C78}" type="datetimeFigureOut">
              <a:rPr lang="it-IT" smtClean="0"/>
              <a:t>17/04/2019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9CD6-1568-437A-B07A-C95EDDE4A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2F36-502E-41DE-8B3D-B0AD0DCB9C78}" type="datetimeFigureOut">
              <a:rPr lang="it-IT" smtClean="0"/>
              <a:t>17/04/2019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9CD6-1568-437A-B07A-C95EDDE4A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2F36-502E-41DE-8B3D-B0AD0DCB9C78}" type="datetimeFigureOut">
              <a:rPr lang="it-IT" smtClean="0"/>
              <a:t>17/04/2019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9CD6-1568-437A-B07A-C95EDDE4A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2F36-502E-41DE-8B3D-B0AD0DCB9C78}" type="datetimeFigureOut">
              <a:rPr lang="it-IT" smtClean="0"/>
              <a:t>17/04/2019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9CD6-1568-437A-B07A-C95EDDE4A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2F36-502E-41DE-8B3D-B0AD0DCB9C78}" type="datetimeFigureOut">
              <a:rPr lang="it-IT" smtClean="0"/>
              <a:t>17/04/2019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9CD6-1568-437A-B07A-C95EDDE4A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2F36-502E-41DE-8B3D-B0AD0DCB9C78}" type="datetimeFigureOut">
              <a:rPr lang="it-IT" smtClean="0"/>
              <a:t>17/04/2019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9CD6-1568-437A-B07A-C95EDDE4A74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E2F36-502E-41DE-8B3D-B0AD0DCB9C78}" type="datetimeFigureOut">
              <a:rPr lang="it-IT" smtClean="0"/>
              <a:t>17/04/2019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C9CD6-1568-437A-B07A-C95EDDE4A74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448271"/>
          </a:xfrm>
        </p:spPr>
        <p:txBody>
          <a:bodyPr>
            <a:normAutofit fontScale="90000"/>
          </a:bodyPr>
          <a:lstStyle/>
          <a:p>
            <a:r>
              <a:rPr lang="it-IT" b="1" smtClean="0">
                <a:solidFill>
                  <a:srgbClr val="00B050"/>
                </a:solidFill>
                <a:latin typeface="MS Reference Sans Serif" pitchFamily="34" charset="0"/>
              </a:rPr>
              <a:t>APRIL 12th</a:t>
            </a:r>
            <a:r>
              <a:rPr lang="it-IT" b="1" dirty="0" smtClean="0">
                <a:solidFill>
                  <a:srgbClr val="00B050"/>
                </a:solidFill>
                <a:latin typeface="MS Reference Sans Serif" pitchFamily="34" charset="0"/>
              </a:rPr>
              <a:t/>
            </a:r>
            <a:br>
              <a:rPr lang="it-IT" b="1" dirty="0" smtClean="0">
                <a:solidFill>
                  <a:srgbClr val="00B050"/>
                </a:solidFill>
                <a:latin typeface="MS Reference Sans Serif" pitchFamily="34" charset="0"/>
              </a:rPr>
            </a:br>
            <a:r>
              <a:rPr lang="it-IT" b="1" dirty="0" smtClean="0">
                <a:solidFill>
                  <a:srgbClr val="00B050"/>
                </a:solidFill>
                <a:latin typeface="MS Reference Sans Serif" pitchFamily="34" charset="0"/>
              </a:rPr>
              <a:t>PUBLIC TRAINING SESSION WITH THE EXPLORER FRANCO MICHIELI</a:t>
            </a:r>
            <a:endParaRPr lang="it-IT" b="1" dirty="0">
              <a:solidFill>
                <a:srgbClr val="00B050"/>
              </a:solidFill>
              <a:latin typeface="MS Reference Sans Serif" pitchFamily="34" charset="0"/>
            </a:endParaRPr>
          </a:p>
        </p:txBody>
      </p:sp>
      <p:sp>
        <p:nvSpPr>
          <p:cNvPr id="7" name="Sottotitolo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t="48862"/>
          <a:stretch>
            <a:fillRect/>
          </a:stretch>
        </p:blipFill>
        <p:spPr bwMode="auto">
          <a:xfrm>
            <a:off x="323528" y="3356992"/>
            <a:ext cx="8252684" cy="3165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G-20190417-WA0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64021" y="3573016"/>
            <a:ext cx="4379979" cy="3284984"/>
          </a:xfrm>
          <a:prstGeom prst="rect">
            <a:avLst/>
          </a:prstGeom>
        </p:spPr>
      </p:pic>
      <p:pic>
        <p:nvPicPr>
          <p:cNvPr id="6" name="Immagine 5" descr="IMG-20190417-WA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473192" cy="3356992"/>
          </a:xfrm>
          <a:prstGeom prst="rect">
            <a:avLst/>
          </a:prstGeom>
        </p:spPr>
      </p:pic>
      <p:pic>
        <p:nvPicPr>
          <p:cNvPr id="8" name="Immagine 7" descr="IMG-20190417-WA00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" y="3501008"/>
            <a:ext cx="4473191" cy="3356992"/>
          </a:xfrm>
          <a:prstGeom prst="rect">
            <a:avLst/>
          </a:prstGeom>
        </p:spPr>
      </p:pic>
      <p:pic>
        <p:nvPicPr>
          <p:cNvPr id="11" name="Immagine 10" descr="IMG-20190417-WA00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0"/>
            <a:ext cx="4427984" cy="33209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G-20190415-WA0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6552" y="-259314"/>
            <a:ext cx="9692952" cy="726971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G-20190415-WA0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17445"/>
            <a:ext cx="9144000" cy="444055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539552" y="548680"/>
            <a:ext cx="4553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err="1" smtClean="0">
                <a:latin typeface="MS Reference Sans Serif" pitchFamily="34" charset="0"/>
              </a:rPr>
              <a:t>Reaching</a:t>
            </a:r>
            <a:r>
              <a:rPr lang="it-IT" sz="4000" b="1" dirty="0" smtClean="0">
                <a:latin typeface="MS Reference Sans Serif" pitchFamily="34" charset="0"/>
              </a:rPr>
              <a:t> the top</a:t>
            </a:r>
            <a:endParaRPr lang="it-IT" sz="4000" b="1" dirty="0">
              <a:latin typeface="MS Reference Sans Serif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G-20190414-WA0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9144000" cy="51435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11560" y="40466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latin typeface="MS Reference Sans Serif" pitchFamily="34" charset="0"/>
              </a:rPr>
              <a:t>LOOKING FORWARD TO GETTING LOST AGAIN IN NATURE!</a:t>
            </a:r>
            <a:endParaRPr lang="it-IT" sz="2400" b="1" dirty="0">
              <a:latin typeface="MS Reference Sans Serif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549948" y="332656"/>
          <a:ext cx="4342532" cy="6145320"/>
        </p:xfrm>
        <a:graphic>
          <a:graphicData uri="http://schemas.openxmlformats.org/presentationml/2006/ole">
            <p:oleObj spid="_x0000_s2050" name="Acrobat Document" r:id="rId3" imgW="5667139" imgH="8019997" progId="AcroExch.Document.DC">
              <p:embed/>
            </p:oleObj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395536" y="332656"/>
            <a:ext cx="417646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000" b="1" dirty="0" smtClean="0">
              <a:latin typeface="MS Reference Sans Serif" pitchFamily="34" charset="0"/>
            </a:endParaRPr>
          </a:p>
          <a:p>
            <a:r>
              <a:rPr lang="it-IT" sz="2000" b="1" dirty="0" err="1" smtClean="0">
                <a:latin typeface="MS Reference Sans Serif" pitchFamily="34" charset="0"/>
              </a:rPr>
              <a:t>Geographer</a:t>
            </a:r>
            <a:r>
              <a:rPr lang="it-IT" sz="2000" b="1" dirty="0" smtClean="0">
                <a:latin typeface="MS Reference Sans Serif" pitchFamily="34" charset="0"/>
              </a:rPr>
              <a:t> and </a:t>
            </a:r>
            <a:r>
              <a:rPr lang="it-IT" sz="2000" b="1" dirty="0" err="1" smtClean="0">
                <a:latin typeface="MS Reference Sans Serif" pitchFamily="34" charset="0"/>
              </a:rPr>
              <a:t>explorer</a:t>
            </a:r>
            <a:r>
              <a:rPr lang="it-IT" sz="2000" b="1" dirty="0" smtClean="0">
                <a:latin typeface="MS Reference Sans Serif" pitchFamily="34" charset="0"/>
              </a:rPr>
              <a:t> Franco </a:t>
            </a:r>
            <a:r>
              <a:rPr lang="it-IT" sz="2000" b="1" dirty="0" err="1" smtClean="0">
                <a:latin typeface="MS Reference Sans Serif" pitchFamily="34" charset="0"/>
              </a:rPr>
              <a:t>Michieli</a:t>
            </a:r>
            <a:r>
              <a:rPr lang="it-IT" sz="2000" b="1" dirty="0" smtClean="0">
                <a:latin typeface="MS Reference Sans Serif" pitchFamily="34" charset="0"/>
              </a:rPr>
              <a:t>  </a:t>
            </a:r>
            <a:r>
              <a:rPr lang="it-IT" sz="2000" b="1" dirty="0" err="1" smtClean="0">
                <a:latin typeface="MS Reference Sans Serif" pitchFamily="34" charset="0"/>
              </a:rPr>
              <a:t>showed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slides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of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his</a:t>
            </a:r>
            <a:r>
              <a:rPr lang="it-IT" sz="2000" b="1" dirty="0" smtClean="0">
                <a:latin typeface="MS Reference Sans Serif" pitchFamily="34" charset="0"/>
              </a:rPr>
              <a:t> nature </a:t>
            </a:r>
            <a:r>
              <a:rPr lang="it-IT" sz="2000" b="1" dirty="0" err="1" smtClean="0">
                <a:latin typeface="MS Reference Sans Serif" pitchFamily="34" charset="0"/>
              </a:rPr>
              <a:t>wandering</a:t>
            </a:r>
            <a:r>
              <a:rPr lang="it-IT" sz="2000" b="1" dirty="0" smtClean="0">
                <a:latin typeface="MS Reference Sans Serif" pitchFamily="34" charset="0"/>
              </a:rPr>
              <a:t> and </a:t>
            </a:r>
            <a:r>
              <a:rPr lang="it-IT" sz="2000" b="1" dirty="0" err="1" smtClean="0">
                <a:latin typeface="MS Reference Sans Serif" pitchFamily="34" charset="0"/>
              </a:rPr>
              <a:t>exploration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across</a:t>
            </a:r>
            <a:r>
              <a:rPr lang="it-IT" sz="2000" b="1" dirty="0" smtClean="0">
                <a:latin typeface="MS Reference Sans Serif" pitchFamily="34" charset="0"/>
              </a:rPr>
              <a:t> the </a:t>
            </a:r>
            <a:r>
              <a:rPr lang="it-IT" sz="2000" b="1" dirty="0" err="1" smtClean="0">
                <a:latin typeface="MS Reference Sans Serif" pitchFamily="34" charset="0"/>
              </a:rPr>
              <a:t>Alps</a:t>
            </a:r>
            <a:r>
              <a:rPr lang="it-IT" sz="2000" b="1" dirty="0" smtClean="0">
                <a:latin typeface="MS Reference Sans Serif" pitchFamily="34" charset="0"/>
              </a:rPr>
              <a:t>, the  </a:t>
            </a:r>
            <a:r>
              <a:rPr lang="it-IT" sz="2000" b="1" dirty="0" err="1" smtClean="0">
                <a:latin typeface="MS Reference Sans Serif" pitchFamily="34" charset="0"/>
              </a:rPr>
              <a:t>Scandinavian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territories</a:t>
            </a:r>
            <a:r>
              <a:rPr lang="it-IT" sz="2000" b="1" dirty="0" smtClean="0">
                <a:latin typeface="MS Reference Sans Serif" pitchFamily="34" charset="0"/>
              </a:rPr>
              <a:t>, Iceland, and the White </a:t>
            </a:r>
            <a:r>
              <a:rPr lang="it-IT" sz="2000" b="1" dirty="0" err="1" smtClean="0">
                <a:latin typeface="MS Reference Sans Serif" pitchFamily="34" charset="0"/>
              </a:rPr>
              <a:t>Cordillera</a:t>
            </a:r>
            <a:r>
              <a:rPr lang="it-IT" sz="2000" b="1" dirty="0" smtClean="0">
                <a:latin typeface="MS Reference Sans Serif" pitchFamily="34" charset="0"/>
              </a:rPr>
              <a:t> in South America. </a:t>
            </a:r>
          </a:p>
          <a:p>
            <a:endParaRPr lang="it-IT" sz="2000" b="1" dirty="0">
              <a:latin typeface="MS Reference Sans Serif" pitchFamily="34" charset="0"/>
            </a:endParaRPr>
          </a:p>
          <a:p>
            <a:r>
              <a:rPr lang="it-IT" sz="2000" b="1" dirty="0" smtClean="0">
                <a:latin typeface="MS Reference Sans Serif" pitchFamily="34" charset="0"/>
              </a:rPr>
              <a:t>The slide show  </a:t>
            </a:r>
            <a:r>
              <a:rPr lang="it-IT" sz="2000" b="1" dirty="0" err="1" smtClean="0">
                <a:latin typeface="MS Reference Sans Serif" pitchFamily="34" charset="0"/>
              </a:rPr>
              <a:t>was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accompanied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by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his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>
                <a:latin typeface="MS Reference Sans Serif" pitchFamily="34" charset="0"/>
              </a:rPr>
              <a:t>r</a:t>
            </a:r>
            <a:r>
              <a:rPr lang="it-IT" sz="2000" b="1" dirty="0" err="1" smtClean="0">
                <a:latin typeface="MS Reference Sans Serif" pitchFamily="34" charset="0"/>
              </a:rPr>
              <a:t>eadings</a:t>
            </a:r>
            <a:r>
              <a:rPr lang="it-IT" sz="2000" b="1" dirty="0" smtClean="0">
                <a:latin typeface="MS Reference Sans Serif" pitchFamily="34" charset="0"/>
              </a:rPr>
              <a:t> and </a:t>
            </a:r>
            <a:r>
              <a:rPr lang="it-IT" sz="2000" b="1" dirty="0" err="1" smtClean="0">
                <a:latin typeface="MS Reference Sans Serif" pitchFamily="34" charset="0"/>
              </a:rPr>
              <a:t>reflections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about</a:t>
            </a:r>
            <a:r>
              <a:rPr lang="it-IT" sz="2000" b="1" dirty="0" smtClean="0">
                <a:latin typeface="MS Reference Sans Serif" pitchFamily="34" charset="0"/>
              </a:rPr>
              <a:t> the  educational  </a:t>
            </a:r>
            <a:r>
              <a:rPr lang="it-IT" sz="2000" b="1" dirty="0" err="1" smtClean="0">
                <a:latin typeface="MS Reference Sans Serif" pitchFamily="34" charset="0"/>
              </a:rPr>
              <a:t>values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of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walking</a:t>
            </a:r>
            <a:r>
              <a:rPr lang="it-IT" sz="2000" b="1" dirty="0" smtClean="0">
                <a:latin typeface="MS Reference Sans Serif" pitchFamily="34" charset="0"/>
              </a:rPr>
              <a:t> in nature </a:t>
            </a:r>
            <a:r>
              <a:rPr lang="it-IT" sz="2000" b="1" dirty="0" err="1" smtClean="0">
                <a:latin typeface="MS Reference Sans Serif" pitchFamily="34" charset="0"/>
              </a:rPr>
              <a:t>without</a:t>
            </a:r>
            <a:r>
              <a:rPr lang="it-IT" sz="2000" b="1" dirty="0" smtClean="0">
                <a:latin typeface="MS Reference Sans Serif" pitchFamily="34" charset="0"/>
              </a:rPr>
              <a:t> the </a:t>
            </a:r>
            <a:r>
              <a:rPr lang="it-IT" sz="2000" b="1" dirty="0" err="1" smtClean="0">
                <a:latin typeface="MS Reference Sans Serif" pitchFamily="34" charset="0"/>
              </a:rPr>
              <a:t>usual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technological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devices</a:t>
            </a:r>
            <a:r>
              <a:rPr lang="it-IT" sz="2000" b="1" dirty="0" smtClean="0">
                <a:latin typeface="MS Reference Sans Serif" pitchFamily="34" charset="0"/>
              </a:rPr>
              <a:t>  </a:t>
            </a:r>
            <a:r>
              <a:rPr lang="it-IT" sz="2000" b="1" dirty="0" err="1" smtClean="0">
                <a:latin typeface="MS Reference Sans Serif" pitchFamily="34" charset="0"/>
              </a:rPr>
              <a:t>that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usually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guides</a:t>
            </a:r>
            <a:r>
              <a:rPr lang="it-IT" sz="2000" b="1" dirty="0" smtClean="0">
                <a:latin typeface="MS Reference Sans Serif" pitchFamily="34" charset="0"/>
              </a:rPr>
              <a:t> people in </a:t>
            </a:r>
            <a:r>
              <a:rPr lang="it-IT" sz="2000" b="1" dirty="0" err="1" smtClean="0">
                <a:latin typeface="MS Reference Sans Serif" pitchFamily="34" charset="0"/>
              </a:rPr>
              <a:t>their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travelling</a:t>
            </a:r>
            <a:r>
              <a:rPr lang="it-IT" sz="2000" b="1" dirty="0" smtClean="0">
                <a:latin typeface="MS Reference Sans Serif" pitchFamily="34" charset="0"/>
              </a:rPr>
              <a:t>. The vice major and the </a:t>
            </a:r>
            <a:r>
              <a:rPr lang="it-IT" sz="2000" b="1" dirty="0" err="1" smtClean="0">
                <a:latin typeface="MS Reference Sans Serif" pitchFamily="34" charset="0"/>
              </a:rPr>
              <a:t>director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of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our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School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institution</a:t>
            </a:r>
            <a:r>
              <a:rPr lang="it-IT" sz="2000" b="1" dirty="0" smtClean="0">
                <a:latin typeface="MS Reference Sans Serif" pitchFamily="34" charset="0"/>
              </a:rPr>
              <a:t>  </a:t>
            </a:r>
            <a:r>
              <a:rPr lang="it-IT" sz="2000" b="1" dirty="0" err="1" smtClean="0">
                <a:latin typeface="MS Reference Sans Serif" pitchFamily="34" charset="0"/>
              </a:rPr>
              <a:t>introduced</a:t>
            </a:r>
            <a:r>
              <a:rPr lang="it-IT" sz="2000" b="1" dirty="0" smtClean="0">
                <a:latin typeface="MS Reference Sans Serif" pitchFamily="34" charset="0"/>
              </a:rPr>
              <a:t> the </a:t>
            </a:r>
            <a:r>
              <a:rPr lang="it-IT" sz="2000" b="1" dirty="0" err="1" smtClean="0">
                <a:latin typeface="MS Reference Sans Serif" pitchFamily="34" charset="0"/>
              </a:rPr>
              <a:t>lecturer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to</a:t>
            </a:r>
            <a:r>
              <a:rPr lang="it-IT" sz="2000" b="1" dirty="0" smtClean="0">
                <a:latin typeface="MS Reference Sans Serif" pitchFamily="34" charset="0"/>
              </a:rPr>
              <a:t> the </a:t>
            </a:r>
            <a:r>
              <a:rPr lang="it-IT" sz="2000" b="1" dirty="0" err="1" smtClean="0">
                <a:latin typeface="MS Reference Sans Serif" pitchFamily="34" charset="0"/>
              </a:rPr>
              <a:t>Pubblic</a:t>
            </a:r>
            <a:endParaRPr lang="it-IT" sz="2000" b="1" dirty="0">
              <a:latin typeface="MS Reference Sans Serif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20190412_2027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8440615" cy="518457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79512" y="5805264"/>
            <a:ext cx="9166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MS Reference Sans Serif" pitchFamily="34" charset="0"/>
              </a:rPr>
              <a:t>  Project Manager Cristina </a:t>
            </a:r>
            <a:r>
              <a:rPr lang="it-IT" sz="2000" b="1" dirty="0" err="1" smtClean="0">
                <a:latin typeface="MS Reference Sans Serif" pitchFamily="34" charset="0"/>
              </a:rPr>
              <a:t>Gaiotto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introduces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</a:p>
          <a:p>
            <a:r>
              <a:rPr lang="it-IT" sz="2000" b="1" dirty="0" smtClean="0">
                <a:latin typeface="MS Reference Sans Serif" pitchFamily="34" charset="0"/>
              </a:rPr>
              <a:t>  </a:t>
            </a:r>
            <a:r>
              <a:rPr lang="it-IT" sz="2000" b="1" dirty="0" err="1" smtClean="0">
                <a:latin typeface="MS Reference Sans Serif" pitchFamily="34" charset="0"/>
              </a:rPr>
              <a:t>lecturer</a:t>
            </a:r>
            <a:r>
              <a:rPr lang="it-IT" sz="2000" b="1" dirty="0" smtClean="0">
                <a:latin typeface="MS Reference Sans Serif" pitchFamily="34" charset="0"/>
              </a:rPr>
              <a:t> Franco </a:t>
            </a:r>
            <a:r>
              <a:rPr lang="it-IT" sz="2000" b="1" dirty="0" err="1" smtClean="0">
                <a:latin typeface="MS Reference Sans Serif" pitchFamily="34" charset="0"/>
              </a:rPr>
              <a:t>Michieli</a:t>
            </a:r>
            <a:endParaRPr lang="it-IT" sz="2000" b="1" dirty="0">
              <a:latin typeface="MS Reference Sans Serif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C7\Pictures\Michieli\IMG-20190417-WA0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172400" cy="5060720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67544" y="404664"/>
            <a:ext cx="87027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>
                <a:latin typeface="MS Reference Sans Serif" pitchFamily="34" charset="0"/>
              </a:rPr>
              <a:t>School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Director</a:t>
            </a:r>
            <a:r>
              <a:rPr lang="it-IT" sz="2000" b="1" dirty="0" smtClean="0">
                <a:latin typeface="MS Reference Sans Serif" pitchFamily="34" charset="0"/>
              </a:rPr>
              <a:t> Mg </a:t>
            </a:r>
            <a:r>
              <a:rPr lang="it-IT" sz="2000" b="1" dirty="0" err="1" smtClean="0">
                <a:latin typeface="MS Reference Sans Serif" pitchFamily="34" charset="0"/>
              </a:rPr>
              <a:t>Avallone</a:t>
            </a:r>
            <a:r>
              <a:rPr lang="it-IT" sz="2000" b="1" dirty="0" smtClean="0">
                <a:latin typeface="MS Reference Sans Serif" pitchFamily="34" charset="0"/>
              </a:rPr>
              <a:t>, Vice Major M. </a:t>
            </a:r>
            <a:r>
              <a:rPr lang="it-IT" sz="2000" b="1" dirty="0" err="1" smtClean="0">
                <a:latin typeface="MS Reference Sans Serif" pitchFamily="34" charset="0"/>
              </a:rPr>
              <a:t>Savigni</a:t>
            </a:r>
            <a:r>
              <a:rPr lang="it-IT" sz="2000" b="1" dirty="0" smtClean="0">
                <a:latin typeface="MS Reference Sans Serif" pitchFamily="34" charset="0"/>
              </a:rPr>
              <a:t>, Explorer </a:t>
            </a:r>
          </a:p>
          <a:p>
            <a:r>
              <a:rPr lang="it-IT" sz="2000" b="1" dirty="0" smtClean="0">
                <a:latin typeface="MS Reference Sans Serif" pitchFamily="34" charset="0"/>
              </a:rPr>
              <a:t>Franco </a:t>
            </a:r>
            <a:r>
              <a:rPr lang="it-IT" sz="2000" b="1" dirty="0" err="1" smtClean="0">
                <a:latin typeface="MS Reference Sans Serif" pitchFamily="34" charset="0"/>
              </a:rPr>
              <a:t>Michieli</a:t>
            </a:r>
            <a:r>
              <a:rPr lang="it-IT" sz="2000" b="1" dirty="0" smtClean="0">
                <a:latin typeface="MS Reference Sans Serif" pitchFamily="34" charset="0"/>
              </a:rPr>
              <a:t>  </a:t>
            </a:r>
            <a:r>
              <a:rPr lang="it-IT" sz="2000" b="1" dirty="0" err="1" smtClean="0">
                <a:latin typeface="MS Reference Sans Serif" pitchFamily="34" charset="0"/>
              </a:rPr>
              <a:t>President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of</a:t>
            </a:r>
            <a:r>
              <a:rPr lang="it-IT" sz="2000" b="1" dirty="0">
                <a:latin typeface="MS Reference Sans Serif" pitchFamily="34" charset="0"/>
              </a:rPr>
              <a:t> </a:t>
            </a:r>
            <a:r>
              <a:rPr lang="it-IT" sz="2000" b="1" dirty="0" smtClean="0">
                <a:latin typeface="MS Reference Sans Serif" pitchFamily="34" charset="0"/>
              </a:rPr>
              <a:t>IC2Nord </a:t>
            </a:r>
            <a:r>
              <a:rPr lang="it-IT" sz="2000" b="1" dirty="0" err="1" smtClean="0">
                <a:latin typeface="MS Reference Sans Serif" pitchFamily="34" charset="0"/>
              </a:rPr>
              <a:t>School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Council</a:t>
            </a:r>
            <a:r>
              <a:rPr lang="it-IT" sz="2000" b="1" dirty="0" smtClean="0">
                <a:latin typeface="MS Reference Sans Serif" pitchFamily="34" charset="0"/>
              </a:rPr>
              <a:t> R Sarto, and </a:t>
            </a:r>
          </a:p>
          <a:p>
            <a:r>
              <a:rPr lang="it-IT" sz="2000" b="1" dirty="0" err="1" smtClean="0">
                <a:latin typeface="MS Reference Sans Serif" pitchFamily="34" charset="0"/>
              </a:rPr>
              <a:t>Erasmus</a:t>
            </a:r>
            <a:r>
              <a:rPr lang="it-IT" sz="2000" b="1" dirty="0" smtClean="0">
                <a:latin typeface="MS Reference Sans Serif" pitchFamily="34" charset="0"/>
              </a:rPr>
              <a:t> Project Manager C. </a:t>
            </a:r>
            <a:r>
              <a:rPr lang="it-IT" sz="2000" b="1" dirty="0" err="1" smtClean="0">
                <a:latin typeface="MS Reference Sans Serif" pitchFamily="34" charset="0"/>
              </a:rPr>
              <a:t>Gaiotto</a:t>
            </a:r>
            <a:endParaRPr lang="it-IT" sz="2000" b="1" dirty="0">
              <a:latin typeface="MS Reference Sans Serif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G-20190417-WA0030.jpg"/>
          <p:cNvPicPr>
            <a:picLocks noChangeAspect="1"/>
          </p:cNvPicPr>
          <p:nvPr/>
        </p:nvPicPr>
        <p:blipFill>
          <a:blip r:embed="rId2" cstate="print"/>
          <a:srcRect l="6599" t="8248" r="6796" b="17519"/>
          <a:stretch>
            <a:fillRect/>
          </a:stretch>
        </p:blipFill>
        <p:spPr>
          <a:xfrm>
            <a:off x="4034025" y="3573016"/>
            <a:ext cx="5109975" cy="3284984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5436096" y="980728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 smtClean="0">
                <a:latin typeface="MS Reference Sans Serif" pitchFamily="34" charset="0"/>
              </a:rPr>
              <a:t>Unforgettable</a:t>
            </a:r>
            <a:r>
              <a:rPr lang="it-IT" sz="2000" b="1" dirty="0" smtClean="0">
                <a:latin typeface="MS Reference Sans Serif" pitchFamily="34" charset="0"/>
              </a:rPr>
              <a:t> </a:t>
            </a:r>
            <a:r>
              <a:rPr lang="it-IT" sz="2000" b="1" dirty="0" err="1" smtClean="0">
                <a:latin typeface="MS Reference Sans Serif" pitchFamily="34" charset="0"/>
              </a:rPr>
              <a:t>moments</a:t>
            </a:r>
            <a:endParaRPr lang="it-IT" sz="2000" b="1" dirty="0" smtClean="0">
              <a:latin typeface="MS Reference Sans Serif" pitchFamily="34" charset="0"/>
            </a:endParaRPr>
          </a:p>
          <a:p>
            <a:endParaRPr lang="it-IT" sz="2000" b="1" dirty="0" smtClean="0">
              <a:latin typeface="MS Reference Sans Serif" pitchFamily="34" charset="0"/>
            </a:endParaRPr>
          </a:p>
          <a:p>
            <a:r>
              <a:rPr lang="it-IT" sz="2000" b="1" dirty="0" err="1" smtClean="0">
                <a:latin typeface="MS Reference Sans Serif" pitchFamily="34" charset="0"/>
              </a:rPr>
              <a:t>Lost</a:t>
            </a:r>
            <a:r>
              <a:rPr lang="it-IT" sz="2000" b="1" dirty="0" smtClean="0">
                <a:latin typeface="MS Reference Sans Serif" pitchFamily="34" charset="0"/>
              </a:rPr>
              <a:t> in </a:t>
            </a:r>
            <a:r>
              <a:rPr lang="it-IT" sz="2000" b="1" dirty="0" err="1" smtClean="0">
                <a:latin typeface="MS Reference Sans Serif" pitchFamily="34" charset="0"/>
              </a:rPr>
              <a:t>nature…</a:t>
            </a:r>
            <a:r>
              <a:rPr lang="it-IT" sz="2000" b="1" dirty="0" smtClean="0">
                <a:latin typeface="MS Reference Sans Serif" pitchFamily="34" charset="0"/>
              </a:rPr>
              <a:t>.</a:t>
            </a:r>
            <a:endParaRPr lang="it-IT" sz="2000" b="1" dirty="0">
              <a:latin typeface="MS Reference Sans Serif" pitchFamily="34" charset="0"/>
            </a:endParaRPr>
          </a:p>
        </p:txBody>
      </p:sp>
      <p:pic>
        <p:nvPicPr>
          <p:cNvPr id="9" name="Immagine 8" descr="IMG-20190417-WA0029.jpg"/>
          <p:cNvPicPr>
            <a:picLocks noChangeAspect="1"/>
          </p:cNvPicPr>
          <p:nvPr/>
        </p:nvPicPr>
        <p:blipFill>
          <a:blip r:embed="rId3" cstate="print"/>
          <a:srcRect l="16092" t="9195" r="16092" b="23372"/>
          <a:stretch>
            <a:fillRect/>
          </a:stretch>
        </p:blipFill>
        <p:spPr>
          <a:xfrm>
            <a:off x="0" y="0"/>
            <a:ext cx="5076056" cy="34804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April</a:t>
            </a:r>
            <a:r>
              <a:rPr lang="it-IT" dirty="0" smtClean="0"/>
              <a:t> 13°,2019</a:t>
            </a:r>
            <a:br>
              <a:rPr lang="it-IT" dirty="0" smtClean="0"/>
            </a:br>
            <a:r>
              <a:rPr lang="it-IT" dirty="0" err="1" smtClean="0"/>
              <a:t>Finding</a:t>
            </a:r>
            <a:r>
              <a:rPr lang="it-IT" dirty="0" smtClean="0"/>
              <a:t> </a:t>
            </a:r>
            <a:r>
              <a:rPr lang="it-IT" dirty="0" err="1" smtClean="0"/>
              <a:t>our</a:t>
            </a:r>
            <a:r>
              <a:rPr lang="it-IT" dirty="0" smtClean="0"/>
              <a:t> way </a:t>
            </a:r>
            <a:r>
              <a:rPr lang="it-IT" dirty="0" err="1" smtClean="0"/>
              <a:t>along</a:t>
            </a:r>
            <a:r>
              <a:rPr lang="it-IT" dirty="0" smtClean="0"/>
              <a:t> </a:t>
            </a:r>
            <a:r>
              <a:rPr lang="it-IT" dirty="0" err="1" smtClean="0"/>
              <a:t>river</a:t>
            </a:r>
            <a:r>
              <a:rPr lang="it-IT" dirty="0" smtClean="0"/>
              <a:t> Secchia</a:t>
            </a:r>
            <a:endParaRPr lang="it-IT" dirty="0"/>
          </a:p>
        </p:txBody>
      </p:sp>
      <p:pic>
        <p:nvPicPr>
          <p:cNvPr id="5" name="Segnaposto contenuto 4" descr="20190413_1012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5532" y="1556792"/>
            <a:ext cx="4294628" cy="2415729"/>
          </a:xfrm>
        </p:spPr>
      </p:pic>
      <p:pic>
        <p:nvPicPr>
          <p:cNvPr id="8" name="Segnaposto contenuto 7" descr="IMG-20190414-WA000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32040" y="1600200"/>
            <a:ext cx="3943350" cy="5257800"/>
          </a:xfrm>
        </p:spPr>
      </p:pic>
      <p:pic>
        <p:nvPicPr>
          <p:cNvPr id="9" name="Immagine 8" descr="IMG-20190415-WA0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4005064"/>
            <a:ext cx="4176464" cy="26462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err="1" smtClean="0">
                <a:latin typeface="MS Reference Sans Serif" pitchFamily="34" charset="0"/>
              </a:rPr>
              <a:t>Looking</a:t>
            </a:r>
            <a:r>
              <a:rPr lang="it-IT" b="1" dirty="0" smtClean="0">
                <a:latin typeface="MS Reference Sans Serif" pitchFamily="34" charset="0"/>
              </a:rPr>
              <a:t> </a:t>
            </a:r>
            <a:r>
              <a:rPr lang="it-IT" b="1" dirty="0" err="1" smtClean="0">
                <a:latin typeface="MS Reference Sans Serif" pitchFamily="34" charset="0"/>
              </a:rPr>
              <a:t>for</a:t>
            </a:r>
            <a:r>
              <a:rPr lang="it-IT" b="1" dirty="0" smtClean="0">
                <a:latin typeface="MS Reference Sans Serif" pitchFamily="34" charset="0"/>
              </a:rPr>
              <a:t> </a:t>
            </a:r>
            <a:r>
              <a:rPr lang="it-IT" b="1" dirty="0" err="1" smtClean="0">
                <a:latin typeface="MS Reference Sans Serif" pitchFamily="34" charset="0"/>
              </a:rPr>
              <a:t>our</a:t>
            </a:r>
            <a:r>
              <a:rPr lang="it-IT" b="1" dirty="0" smtClean="0">
                <a:latin typeface="MS Reference Sans Serif" pitchFamily="34" charset="0"/>
              </a:rPr>
              <a:t> </a:t>
            </a:r>
            <a:r>
              <a:rPr lang="it-IT" b="1" dirty="0" err="1" smtClean="0">
                <a:latin typeface="MS Reference Sans Serif" pitchFamily="34" charset="0"/>
              </a:rPr>
              <a:t>path</a:t>
            </a:r>
            <a:r>
              <a:rPr lang="it-IT" b="1" dirty="0" smtClean="0">
                <a:latin typeface="MS Reference Sans Serif" pitchFamily="34" charset="0"/>
              </a:rPr>
              <a:t> up on the </a:t>
            </a:r>
            <a:r>
              <a:rPr lang="it-IT" b="1" dirty="0" err="1" smtClean="0">
                <a:latin typeface="MS Reference Sans Serif" pitchFamily="34" charset="0"/>
              </a:rPr>
              <a:t>hills</a:t>
            </a:r>
            <a:endParaRPr lang="it-IT" b="1" dirty="0">
              <a:latin typeface="MS Reference Sans Serif" pitchFamily="34" charset="0"/>
            </a:endParaRPr>
          </a:p>
        </p:txBody>
      </p:sp>
      <p:pic>
        <p:nvPicPr>
          <p:cNvPr id="6" name="Segnaposto contenuto 5" descr="IMG-20190414-WA001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2880320" cy="5120569"/>
          </a:xfrm>
        </p:spPr>
      </p:pic>
      <p:pic>
        <p:nvPicPr>
          <p:cNvPr id="7" name="Segnaposto contenuto 6" descr="IMG-20190415-WA00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851920" y="1628800"/>
            <a:ext cx="4586325" cy="5040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/>
          </a:bodyPr>
          <a:lstStyle/>
          <a:p>
            <a:r>
              <a:rPr lang="it-IT" sz="4000" b="1" dirty="0" err="1" smtClean="0">
                <a:latin typeface="MS Reference Sans Serif" pitchFamily="34" charset="0"/>
              </a:rPr>
              <a:t>Speaking</a:t>
            </a:r>
            <a:r>
              <a:rPr lang="it-IT" sz="4000" b="1" dirty="0" smtClean="0">
                <a:latin typeface="MS Reference Sans Serif" pitchFamily="34" charset="0"/>
              </a:rPr>
              <a:t> </a:t>
            </a:r>
            <a:r>
              <a:rPr lang="it-IT" sz="4000" b="1" dirty="0" err="1" smtClean="0">
                <a:latin typeface="MS Reference Sans Serif" pitchFamily="34" charset="0"/>
              </a:rPr>
              <a:t>about</a:t>
            </a:r>
            <a:r>
              <a:rPr lang="it-IT" sz="4000" b="1" dirty="0" smtClean="0">
                <a:latin typeface="MS Reference Sans Serif" pitchFamily="34" charset="0"/>
              </a:rPr>
              <a:t> the </a:t>
            </a:r>
            <a:r>
              <a:rPr lang="it-IT" sz="4000" b="1" dirty="0" err="1" smtClean="0">
                <a:latin typeface="MS Reference Sans Serif" pitchFamily="34" charset="0"/>
              </a:rPr>
              <a:t>sun</a:t>
            </a:r>
            <a:r>
              <a:rPr lang="it-IT" sz="4000" b="1" dirty="0" smtClean="0">
                <a:latin typeface="MS Reference Sans Serif" pitchFamily="34" charset="0"/>
              </a:rPr>
              <a:t> the </a:t>
            </a:r>
            <a:r>
              <a:rPr lang="it-IT" sz="4000" b="1" dirty="0" err="1" smtClean="0">
                <a:latin typeface="MS Reference Sans Serif" pitchFamily="34" charset="0"/>
              </a:rPr>
              <a:t>moon</a:t>
            </a:r>
            <a:r>
              <a:rPr lang="it-IT" sz="4000" b="1" dirty="0" smtClean="0">
                <a:latin typeface="MS Reference Sans Serif" pitchFamily="34" charset="0"/>
              </a:rPr>
              <a:t> and the </a:t>
            </a:r>
            <a:r>
              <a:rPr lang="it-IT" sz="4000" b="1" dirty="0" err="1" smtClean="0">
                <a:latin typeface="MS Reference Sans Serif" pitchFamily="34" charset="0"/>
              </a:rPr>
              <a:t>moss</a:t>
            </a:r>
            <a:r>
              <a:rPr lang="it-IT" sz="4000" b="1" dirty="0" smtClean="0">
                <a:latin typeface="MS Reference Sans Serif" pitchFamily="34" charset="0"/>
              </a:rPr>
              <a:t>, </a:t>
            </a:r>
            <a:r>
              <a:rPr lang="it-IT" sz="4000" b="1" dirty="0" err="1" smtClean="0">
                <a:latin typeface="MS Reference Sans Serif" pitchFamily="34" charset="0"/>
              </a:rPr>
              <a:t>where</a:t>
            </a:r>
            <a:r>
              <a:rPr lang="it-IT" sz="4000" b="1" dirty="0" smtClean="0">
                <a:latin typeface="MS Reference Sans Serif" pitchFamily="34" charset="0"/>
              </a:rPr>
              <a:t> </a:t>
            </a:r>
            <a:r>
              <a:rPr lang="it-IT" sz="4000" b="1" dirty="0" err="1" smtClean="0">
                <a:latin typeface="MS Reference Sans Serif" pitchFamily="34" charset="0"/>
              </a:rPr>
              <a:t>is</a:t>
            </a:r>
            <a:r>
              <a:rPr lang="it-IT" sz="4000" b="1" dirty="0" smtClean="0">
                <a:latin typeface="MS Reference Sans Serif" pitchFamily="34" charset="0"/>
              </a:rPr>
              <a:t> the </a:t>
            </a:r>
            <a:r>
              <a:rPr lang="it-IT" sz="4000" b="1" dirty="0" err="1" smtClean="0">
                <a:latin typeface="MS Reference Sans Serif" pitchFamily="34" charset="0"/>
              </a:rPr>
              <a:t>north</a:t>
            </a:r>
            <a:r>
              <a:rPr lang="it-IT" sz="4000" dirty="0" smtClean="0">
                <a:latin typeface="MS Reference Sans Serif" pitchFamily="34" charset="0"/>
              </a:rPr>
              <a:t>?</a:t>
            </a:r>
            <a:endParaRPr lang="it-IT" sz="4000" dirty="0">
              <a:latin typeface="MS Reference Sans Serif" pitchFamily="34" charset="0"/>
            </a:endParaRPr>
          </a:p>
        </p:txBody>
      </p:sp>
      <p:pic>
        <p:nvPicPr>
          <p:cNvPr id="5" name="Segnaposto contenuto 4" descr="IMG-20190415-WA00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501008"/>
            <a:ext cx="4038600" cy="3028950"/>
          </a:xfrm>
        </p:spPr>
      </p:pic>
      <p:pic>
        <p:nvPicPr>
          <p:cNvPr id="10" name="Segnaposto contenuto 9" descr="IMG-20190415-WA000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3429000"/>
            <a:ext cx="4038600" cy="30289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G-20190417-WA0022.jpg"/>
          <p:cNvPicPr>
            <a:picLocks noChangeAspect="1"/>
          </p:cNvPicPr>
          <p:nvPr/>
        </p:nvPicPr>
        <p:blipFill>
          <a:blip r:embed="rId2" cstate="print"/>
          <a:srcRect l="31021" t="5909"/>
          <a:stretch>
            <a:fillRect/>
          </a:stretch>
        </p:blipFill>
        <p:spPr>
          <a:xfrm>
            <a:off x="4283968" y="1628800"/>
            <a:ext cx="4860032" cy="4972026"/>
          </a:xfrm>
          <a:prstGeom prst="rect">
            <a:avLst/>
          </a:prstGeom>
        </p:spPr>
      </p:pic>
      <p:pic>
        <p:nvPicPr>
          <p:cNvPr id="3" name="Immagine 2" descr="IMG-20190417-WA0010.jpg"/>
          <p:cNvPicPr>
            <a:picLocks noChangeAspect="1"/>
          </p:cNvPicPr>
          <p:nvPr/>
        </p:nvPicPr>
        <p:blipFill>
          <a:blip r:embed="rId3" cstate="print"/>
          <a:srcRect l="11820" r="5946"/>
          <a:stretch>
            <a:fillRect/>
          </a:stretch>
        </p:blipFill>
        <p:spPr>
          <a:xfrm>
            <a:off x="0" y="1340768"/>
            <a:ext cx="4204407" cy="46085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164</Words>
  <Application>Microsoft Office PowerPoint</Application>
  <PresentationFormat>Presentazione su schermo (4:3)</PresentationFormat>
  <Paragraphs>18</Paragraphs>
  <Slides>13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5" baseType="lpstr">
      <vt:lpstr>Tema di Office</vt:lpstr>
      <vt:lpstr>Adobe Acrobat Document</vt:lpstr>
      <vt:lpstr>APRIL 12th PUBLIC TRAINING SESSION WITH THE EXPLORER FRANCO MICHIELI</vt:lpstr>
      <vt:lpstr>Diapositiva 2</vt:lpstr>
      <vt:lpstr>Diapositiva 3</vt:lpstr>
      <vt:lpstr>Diapositiva 4</vt:lpstr>
      <vt:lpstr>Diapositiva 5</vt:lpstr>
      <vt:lpstr>April 13°,2019 Finding our way along river Secchia</vt:lpstr>
      <vt:lpstr>Looking for our path up on the hills</vt:lpstr>
      <vt:lpstr>Speaking about the sun the moon and the moss, where is the north?</vt:lpstr>
      <vt:lpstr>Diapositiva 9</vt:lpstr>
      <vt:lpstr>Diapositiva 10</vt:lpstr>
      <vt:lpstr>Diapositiva 11</vt:lpstr>
      <vt:lpstr>Diapositiva 12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APRIL 12° PUBBLIC TRANING SESSION WITH THE EXPLORER FRANCO MICHIELI</dc:title>
  <dc:creator>PC7</dc:creator>
  <cp:lastModifiedBy>PC7</cp:lastModifiedBy>
  <cp:revision>16</cp:revision>
  <dcterms:created xsi:type="dcterms:W3CDTF">2019-04-17T14:10:55Z</dcterms:created>
  <dcterms:modified xsi:type="dcterms:W3CDTF">2019-04-17T16:33:23Z</dcterms:modified>
</cp:coreProperties>
</file>